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5" r:id="rId2"/>
    <p:sldMasterId id="2147483841" r:id="rId3"/>
    <p:sldMasterId id="2147483801" r:id="rId4"/>
    <p:sldMasterId id="2147483830" r:id="rId5"/>
    <p:sldMasterId id="2147483833" r:id="rId6"/>
    <p:sldMasterId id="2147483838" r:id="rId7"/>
    <p:sldMasterId id="2147483845" r:id="rId8"/>
  </p:sldMasterIdLst>
  <p:notesMasterIdLst>
    <p:notesMasterId r:id="rId38"/>
  </p:notesMasterIdLst>
  <p:sldIdLst>
    <p:sldId id="282" r:id="rId9"/>
    <p:sldId id="380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450" r:id="rId3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" id="{9BC906B2-097A-7845-A565-421D1059C282}">
          <p14:sldIdLst>
            <p14:sldId id="282"/>
          </p14:sldIdLst>
        </p14:section>
        <p14:section name="Interior" id="{D8A0EF47-F7BB-4040-A5CD-616C45D61098}">
          <p14:sldIdLst>
            <p14:sldId id="380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02948-7126-6F1A-2930-09D89C7969AF}" name="Georgoulakis, Steve" initials="GS" userId="S::Steve.Georgoulakis@usaa.com::deb307e2-0cdd-47d4-8b1e-054ab4cef447" providerId="AD"/>
  <p188:author id="{7BEC8067-22B8-A118-C89C-40CA74C4A523}" name="Samantha Salazar" initials="SS" userId="S::ssalazar@mvculture.com::1d602b40-9561-46a7-82cd-14c05aaece5d" providerId="AD"/>
  <p188:author id="{89145C7F-C4FD-2B96-D275-C4C78430E811}" name="Sean Wood" initials="SW" userId="afb9e93939c3130d" providerId="Windows Liv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thleen M CIV USN NAS WBY WA (USA)" initials="JKMCUNWW(" lastIdx="1" clrIdx="0">
    <p:extLst>
      <p:ext uri="{19B8F6BF-5375-455C-9EA6-DF929625EA0E}">
        <p15:presenceInfo xmlns:p15="http://schemas.microsoft.com/office/powerpoint/2012/main" userId="S-1-5-21-283434708-1855628083-519896044-270537" providerId="AD"/>
      </p:ext>
    </p:extLst>
  </p:cmAuthor>
  <p:cmAuthor id="2" name="Armstrong-Milete, Kendra T CTR NAS Corpus Christi, N9" initials="AKTCNCCN" lastIdx="3" clrIdx="1">
    <p:extLst>
      <p:ext uri="{19B8F6BF-5375-455C-9EA6-DF929625EA0E}">
        <p15:presenceInfo xmlns:p15="http://schemas.microsoft.com/office/powerpoint/2012/main" userId="S-1-5-21-283434708-1855628083-519896044-5502800" providerId="AD"/>
      </p:ext>
    </p:extLst>
  </p:cmAuthor>
  <p:cmAuthor id="3" name="Baker, John C CIV CNIC HQ, N911" initials="JCB" lastIdx="1" clrIdx="2">
    <p:extLst>
      <p:ext uri="{19B8F6BF-5375-455C-9EA6-DF929625EA0E}">
        <p15:presenceInfo xmlns:p15="http://schemas.microsoft.com/office/powerpoint/2012/main" userId="Baker, John C CIV CNIC HQ, N911" providerId="None"/>
      </p:ext>
    </p:extLst>
  </p:cmAuthor>
  <p:cmAuthor id="4" name="Casey-Macias, Catherine" initials="CMC" lastIdx="15" clrIdx="3">
    <p:extLst>
      <p:ext uri="{19B8F6BF-5375-455C-9EA6-DF929625EA0E}">
        <p15:presenceInfo xmlns:p15="http://schemas.microsoft.com/office/powerpoint/2012/main" userId="S::Catherine.Casey-Macias@usaa.com::3d950b72-5456-4272-a83a-12fa3133bb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2B608B"/>
    <a:srgbClr val="EDB21B"/>
    <a:srgbClr val="EB8D36"/>
    <a:srgbClr val="4D2070"/>
    <a:srgbClr val="AB344A"/>
    <a:srgbClr val="D6B059"/>
    <a:srgbClr val="033A61"/>
    <a:srgbClr val="3E3E3F"/>
    <a:srgbClr val="D0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86400" autoAdjust="0"/>
  </p:normalViewPr>
  <p:slideViewPr>
    <p:cSldViewPr snapToGrid="0" snapToObjects="1">
      <p:cViewPr varScale="1">
        <p:scale>
          <a:sx n="67" d="100"/>
          <a:sy n="67" d="100"/>
        </p:scale>
        <p:origin x="42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commentAuthors" Target="commentAuthor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76C-582D-524B-BFE1-27F98059DCF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9D3-4FD5-7346-98F4-B0A01A7C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baseline="0" dirty="0"/>
              <a:t> to Report a complaint: Consult with nearest base Legal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3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just noticed that these slides don’t have a read triangle in the upper right</a:t>
            </a:r>
            <a:r>
              <a:rPr lang="en-US" baseline="0" dirty="0"/>
              <a:t> like the original. No issue but I just noticed.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55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96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MyCAA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8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Add: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Review </a:t>
            </a:r>
            <a:r>
              <a:rPr lang="en-US" b="1" spc="-5" dirty="0">
                <a:solidFill>
                  <a:srgbClr val="004071"/>
                </a:solidFill>
                <a:latin typeface="Arial"/>
                <a:cs typeface="Arial"/>
              </a:rPr>
              <a:t>joint</a:t>
            </a:r>
            <a:r>
              <a:rPr lang="en-US" b="1" spc="-5" baseline="0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retirement savings goals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57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87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88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4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3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9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41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7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4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7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8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have an example of the “new” spouse ID card for the picture?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07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74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9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7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7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8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place an example of the MLA?</a:t>
            </a:r>
            <a:r>
              <a:rPr lang="en-US" baseline="0" dirty="0"/>
              <a:t> Example: interest rate for Active Duty member (not spouse) is 36%.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2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B329D1B-4694-EE49-A273-14FAF3BB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088" y="2648772"/>
            <a:ext cx="3223350" cy="199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aseline="0">
                <a:solidFill>
                  <a:srgbClr val="004072"/>
                </a:solidFill>
                <a:latin typeface="A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65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6D99C47-DBC5-934B-8275-F3E7ACA6A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20824"/>
          </a:xfrm>
          <a:prstGeom prst="rect">
            <a:avLst/>
          </a:prstGeom>
        </p:spPr>
      </p:pic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49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36E23F8-5234-A644-A16E-F8AAEFB8A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24"/>
            <a:ext cx="9144000" cy="2020824"/>
          </a:xfrm>
          <a:prstGeom prst="rect">
            <a:avLst/>
          </a:prstGeom>
        </p:spPr>
      </p:pic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64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0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36466"/>
                </a:solidFill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EDD10EF-4869-3D4C-9367-1604606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CA1877-EDA6-A043-9E70-CEBBFDB5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0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42B5F-B18C-4108-67BF-77534523A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0821" cy="6855616"/>
          </a:xfrm>
          <a:prstGeom prst="rect">
            <a:avLst/>
          </a:prstGeom>
        </p:spPr>
      </p:pic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B182BA9F-E571-E949-B710-C999D25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48" y="2409901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7CCD7299-D11B-02AC-1A60-FFAB66FF49E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4C7EA-9600-3964-DF2C-03F4DFA7FF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0793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CB25A5-13BC-0C97-3496-14E5989E29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68525A21-B491-3C74-2FD5-13B55658C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098604" cy="6823953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5" y="36512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535" y="1825625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F9F6-CDC6-6468-EC1F-9A8C745CC3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31122-80BB-DD6E-B657-F6A28B11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2A984A-1987-8C44-AA9C-0507C9EA1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B7147E33-40F0-A280-7158-451E1580D799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0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7EDEC9D-708B-DDB7-90E3-196CF19497A3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2B2A-9564-85FD-B586-EC86EE8A3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4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Videos/Navy%20Marriage%20Video%2004%20-%20Documents.mp4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Videos/Navy%20Marriage%20Video%2005%20-%20Documents,%20pt.%202.mp4" TargetMode="Externa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Videos/Navy%20Marriage%20Video%2009%20-%20Credit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9D018BB9-693C-023A-1639-BD2BCC56EB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80614" y="3549471"/>
            <a:ext cx="4440264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Marriage</a:t>
            </a:r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B3C58C44-340D-1748-BCBF-947D55D091C1}"/>
              </a:ext>
            </a:extLst>
          </p:cNvPr>
          <p:cNvSpPr txBox="1">
            <a:spLocks/>
          </p:cNvSpPr>
          <p:nvPr/>
        </p:nvSpPr>
        <p:spPr>
          <a:xfrm>
            <a:off x="7715023" y="110915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ACC4938-13E3-149D-235E-13573AF13804}"/>
              </a:ext>
            </a:extLst>
          </p:cNvPr>
          <p:cNvSpPr txBox="1"/>
          <p:nvPr/>
        </p:nvSpPr>
        <p:spPr>
          <a:xfrm>
            <a:off x="4443210" y="4296137"/>
            <a:ext cx="1899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OPNAV-MFRT-2.0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520A98C-C843-C60D-250D-35D49F4ED36C}"/>
              </a:ext>
            </a:extLst>
          </p:cNvPr>
          <p:cNvSpPr txBox="1"/>
          <p:nvPr/>
        </p:nvSpPr>
        <p:spPr>
          <a:xfrm>
            <a:off x="268095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OPNAV-MFRT-2.0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10361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9A146E3-6B1F-F7A4-6F6E-82124851A5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Misleading Consumer Practices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80804129-A5B5-3393-0635-9BDB56D67297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629649" cy="4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 scams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Multilevel marketing / pyramid scheme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Get rich quick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Too good to be true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Protect yourself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 shop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Sleep on it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Report a complaint</a:t>
            </a:r>
          </a:p>
          <a:p>
            <a:endParaRPr lang="en-US" dirty="0"/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7419B33B-C66C-69DA-7052-206289FF8A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B7DC81-E13F-90B8-5302-CCF22999842B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 of Help for Military Consumers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54190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5920" y="3119870"/>
            <a:ext cx="749808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Major Purchases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C4669FC1-7E92-8ED3-064B-C44B34A78D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3E176B-CAFB-EBD2-37A6-2EE93B90D545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Marriage Counselee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411613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D77BDC9-3CE6-8229-320E-C3E5E8E98D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Housing and Vehicles</a:t>
            </a: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C9490EDA-870F-A8E7-A264-D74FDAFB43C0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8049358" cy="458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Housing needs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Options</a:t>
            </a:r>
          </a:p>
          <a:p>
            <a:pPr marL="1155682" lvl="2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O</a:t>
            </a:r>
            <a:r>
              <a:rPr lang="en-US" sz="2000" spc="-5" dirty="0">
                <a:latin typeface="Arial"/>
                <a:cs typeface="Arial"/>
              </a:rPr>
              <a:t>n or off-installation</a:t>
            </a:r>
          </a:p>
          <a:p>
            <a:pPr marL="1155682" lvl="2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z="2000" spc="-5" dirty="0">
                <a:latin typeface="Arial"/>
                <a:cs typeface="Arial"/>
              </a:rPr>
              <a:t>Rent or buy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Home buying – start planning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Attend a home buying class at the FFSC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Accuracy of current household accounts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Update mailing address with all creditors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Transportation needs</a:t>
            </a:r>
            <a:endParaRPr lang="en-US" dirty="0"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title, registration, and insurance to include new spouse</a:t>
            </a: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79EF740A-677F-CFC1-1A25-092D5ECBCE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7E5E32-7157-F98A-09FA-68E5A58F309E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Rules of Buying a House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 Purchases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76824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5086DE5-593A-593B-7B3A-13A3744187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Education Opportunities 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E21F6B1D-42A0-1D95-1231-128DB9D30F27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798387" cy="368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Post-9/11 GI Bill benefits transfer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Tuition Assistance (TA)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Student loan repayment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Saving for college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529 College Savings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Coverdell Education Savings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Uniform Transfer / Gift to Minors Act (UTMA/UGMA)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MyCAA for military spouses</a:t>
            </a:r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569539AA-2B38-6A19-70B5-36009E479F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50D8A1-7AD8-8E6E-DD1C-A953FA2703C8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Benefits and Savings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Paying off Student Loans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Handouts Available</a:t>
            </a:r>
          </a:p>
        </p:txBody>
      </p:sp>
    </p:spTree>
    <p:extLst>
      <p:ext uri="{BB962C8B-B14F-4D97-AF65-F5344CB8AC3E}">
        <p14:creationId xmlns:p14="http://schemas.microsoft.com/office/powerpoint/2010/main" val="18547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2858" y="3119870"/>
            <a:ext cx="751114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53DC75AC-5B4D-B358-DEC6-93E983B6F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E9925A-BCB2-72D0-7D7B-56D98B804B16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Marriage Counselee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9223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63E29CA-FED6-BBA3-178C-7442148DD8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Retirement</a:t>
            </a: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0A7AF6EF-0C13-319B-A537-4BBF727D570B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323079" cy="4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Military retirement systems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Review retirement savings goals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Thrift Savings Plan (TSP)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Additional retirement savings options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Civilian employer plans for non-military spouse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Spousal Roth or Traditional IRAs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Review and update beneficiaries</a:t>
            </a: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5F5A5003-30FD-B37D-ED3A-F40AE2952B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A602C5-78D6-3F74-4DF7-B9FE18F556DB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Thrift Savings Plan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87103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DD10-D08A-2449-460F-3B6777E12A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"/>
                <a:cs typeface=""/>
              </a:rPr>
              <a:t>Evaluate LIFE Insurance Needs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296104-C82D-F63D-D33F-26E1C158A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69354"/>
              </p:ext>
            </p:extLst>
          </p:nvPr>
        </p:nvGraphicFramePr>
        <p:xfrm>
          <a:off x="1394024" y="1998489"/>
          <a:ext cx="6889769" cy="3453241"/>
        </p:xfrm>
        <a:graphic>
          <a:graphicData uri="http://schemas.openxmlformats.org/drawingml/2006/table">
            <a:tbl>
              <a:tblPr firstRow="1" bandRow="1"/>
              <a:tblGrid>
                <a:gridCol w="5402543">
                  <a:extLst>
                    <a:ext uri="{9D8B030D-6E8A-4147-A177-3AD203B41FA5}">
                      <a16:colId xmlns:a16="http://schemas.microsoft.com/office/drawing/2014/main" val="3819238701"/>
                    </a:ext>
                  </a:extLst>
                </a:gridCol>
                <a:gridCol w="1487226">
                  <a:extLst>
                    <a:ext uri="{9D8B030D-6E8A-4147-A177-3AD203B41FA5}">
                      <a16:colId xmlns:a16="http://schemas.microsoft.com/office/drawing/2014/main" val="2496711472"/>
                    </a:ext>
                  </a:extLst>
                </a:gridCol>
              </a:tblGrid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iabilities (debts,</a:t>
                      </a:r>
                      <a:r>
                        <a:rPr lang="en-US" sz="2000" b="0" i="0" kern="1200" baseline="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mortgage, auto loan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95901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ncome (amount X numbers of years needed)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73603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inal expenses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01177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ducation and other goals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895459"/>
                  </a:ext>
                </a:extLst>
              </a:tr>
              <a:tr h="553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6364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rgbClr val="636466"/>
                        </a:solidFill>
                        <a:latin typeface="Helvetica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780725"/>
                  </a:ext>
                </a:extLst>
              </a:tr>
              <a:tr h="5857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>
                    <a:lnL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16916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471D9E-928B-6A2B-F693-E7BB9E42BD6A}"/>
              </a:ext>
            </a:extLst>
          </p:cNvPr>
          <p:cNvSpPr txBox="1"/>
          <p:nvPr/>
        </p:nvSpPr>
        <p:spPr>
          <a:xfrm>
            <a:off x="700202" y="4611061"/>
            <a:ext cx="549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0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current coverage and assets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4DFFD2-1CCE-23BE-A3D7-CE09E4CF0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75021"/>
              </p:ext>
            </p:extLst>
          </p:nvPr>
        </p:nvGraphicFramePr>
        <p:xfrm>
          <a:off x="6807691" y="4451861"/>
          <a:ext cx="1833473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473">
                  <a:extLst>
                    <a:ext uri="{9D8B030D-6E8A-4147-A177-3AD203B41FA5}">
                      <a16:colId xmlns:a16="http://schemas.microsoft.com/office/drawing/2014/main" val="1293579821"/>
                    </a:ext>
                  </a:extLst>
                </a:gridCol>
              </a:tblGrid>
              <a:tr h="390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16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0FFCD75-EAF1-CB41-E90A-21357AC97093}"/>
              </a:ext>
            </a:extLst>
          </p:cNvPr>
          <p:cNvSpPr txBox="1"/>
          <p:nvPr/>
        </p:nvSpPr>
        <p:spPr>
          <a:xfrm>
            <a:off x="1059095" y="5150114"/>
            <a:ext cx="477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life insurance needed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02981DB-8341-5822-6854-CD157E321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32601"/>
              </p:ext>
            </p:extLst>
          </p:nvPr>
        </p:nvGraphicFramePr>
        <p:xfrm>
          <a:off x="6742840" y="5331631"/>
          <a:ext cx="1590569" cy="516540"/>
        </p:xfrm>
        <a:graphic>
          <a:graphicData uri="http://schemas.openxmlformats.org/drawingml/2006/table">
            <a:tbl>
              <a:tblPr/>
              <a:tblGrid>
                <a:gridCol w="1590569">
                  <a:extLst>
                    <a:ext uri="{9D8B030D-6E8A-4147-A177-3AD203B41FA5}">
                      <a16:colId xmlns:a16="http://schemas.microsoft.com/office/drawing/2014/main" val="3189206139"/>
                    </a:ext>
                  </a:extLst>
                </a:gridCol>
              </a:tblGrid>
              <a:tr h="51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23362A"/>
                      </a:solidFill>
                      <a:prstDash val="solid"/>
                    </a:lnL>
                    <a:lnR w="38100" cmpd="sng">
                      <a:solidFill>
                        <a:srgbClr val="23362A"/>
                      </a:solidFill>
                      <a:prstDash val="solid"/>
                    </a:lnR>
                    <a:lnT w="38100" cmpd="sng">
                      <a:solidFill>
                        <a:srgbClr val="23362A"/>
                      </a:solidFill>
                      <a:prstDash val="solid"/>
                    </a:lnT>
                    <a:lnB w="38100" cmpd="sng">
                      <a:solidFill>
                        <a:srgbClr val="23362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967682"/>
                  </a:ext>
                </a:extLst>
              </a:tr>
            </a:tbl>
          </a:graphicData>
        </a:graphic>
      </p:graphicFrame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09563F5E-094E-4FAF-AEA7-EF22CD0095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13E698-81CD-65F4-D21F-682F68DBC826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 Counselee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88743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55602F2-9C65-130D-2470-3FBB5FFED8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Life Insurance Overview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06557104-9019-D44A-8182-E49EB590FB27}"/>
              </a:ext>
            </a:extLst>
          </p:cNvPr>
          <p:cNvSpPr txBox="1">
            <a:spLocks/>
          </p:cNvSpPr>
          <p:nvPr/>
        </p:nvSpPr>
        <p:spPr>
          <a:xfrm>
            <a:off x="1094642" y="1571464"/>
            <a:ext cx="7566758" cy="4979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Servicemembers’ Group Life Insurance (SGLI)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Review coverage and update beneficiaries if appropriate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SGLI Online Enrollment System (SOES)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Reserve members coverage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Family Servicemembers’ Group Life Insurance (FSGLI)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Enroll spouse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Private life insurance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Review coverage and update beneficiaries if appropriate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Term vs. permanent policies</a:t>
            </a:r>
          </a:p>
        </p:txBody>
      </p:sp>
    </p:spTree>
    <p:extLst>
      <p:ext uri="{BB962C8B-B14F-4D97-AF65-F5344CB8AC3E}">
        <p14:creationId xmlns:p14="http://schemas.microsoft.com/office/powerpoint/2010/main" val="3785910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37EA000-E512-32A2-0E9A-A67E530A93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Property and Auto Insurance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8176082C-895C-D367-1996-D2C13B9E0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409822" cy="4814384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Property (homeowners / renters) and liability coverage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Review for adequacy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Update as needed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Auto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Update policies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Inform carrier of new marital status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Speak with your installation’s legal office regarding update of title(s) and registration(s)</a:t>
            </a:r>
          </a:p>
          <a:p>
            <a:pPr marL="685765" lvl="2" indent="0">
              <a:lnSpc>
                <a:spcPct val="100000"/>
              </a:lnSpc>
              <a:buNone/>
            </a:pPr>
            <a:endParaRPr lang="en-US" sz="2000" b="0" dirty="0">
              <a:solidFill>
                <a:srgbClr val="004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8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C88CDCE-91CE-57E4-50CF-2234C6414E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Estate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42F5B-3730-AC35-B0FF-22C08A7B3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668358" cy="4569159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dirty="0"/>
              <a:t>Review and update important documents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Wills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Power of attorney (POA)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Living will or medical directives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Trusts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Asset titling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Update real estate deeds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Residency determination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Update Family Care Plan and Page 2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Accounts with transfer on death (TOD), payable on death (POD), or beneficiary designations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dirty="0"/>
              <a:t>Visit your installation’s legal office for assistance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spc="-5" dirty="0">
              <a:solidFill>
                <a:srgbClr val="004072"/>
              </a:solidFill>
              <a:latin typeface="Arial"/>
              <a:cs typeface="Arial"/>
            </a:endParaRPr>
          </a:p>
          <a:p>
            <a:pPr marL="812782" lvl="2" indent="0">
              <a:lnSpc>
                <a:spcPct val="100000"/>
              </a:lnSpc>
              <a:spcBef>
                <a:spcPts val="0"/>
              </a:spcBef>
              <a:buNone/>
              <a:tabLst>
                <a:tab pos="241300" algn="l"/>
              </a:tabLst>
            </a:pPr>
            <a:endParaRPr lang="en-US" b="0" dirty="0">
              <a:solidFill>
                <a:srgbClr val="004072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2" name="Picture 11" descr="Paper with hand icon indicating additional resource.">
            <a:extLst>
              <a:ext uri="{FF2B5EF4-FFF2-40B4-BE49-F238E27FC236}">
                <a16:creationId xmlns:a16="http://schemas.microsoft.com/office/drawing/2014/main" id="{B3D7C2A6-C1C7-701C-BA37-D6B683E30B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DD81B-FF06-82AA-4061-CC85BE641E41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Planning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 </a:t>
            </a:r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</p:spTree>
    <p:extLst>
      <p:ext uri="{BB962C8B-B14F-4D97-AF65-F5344CB8AC3E}">
        <p14:creationId xmlns:p14="http://schemas.microsoft.com/office/powerpoint/2010/main" val="421111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2EAD82C6-AF6B-951B-0A28-C02949E095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372F189-DDD1-5D36-EDFE-85C9FDB811EE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1" cy="4421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Major Purchases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Saving and Investing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Communication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Administrative Tasks</a:t>
            </a:r>
            <a:endParaRPr lang="en-US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89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5920" y="2810740"/>
            <a:ext cx="749808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Compensation, Benefits, 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and Entitlements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F6471628-E77E-3375-3107-5B5D720E10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AC2845-24D8-BE8A-5CEE-9965A72F790F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Marriage Counselee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85823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19BCF7F-259E-D38F-BA6D-13C1EFCF6C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Health and Dental Insurance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90125A0F-C7CD-76A9-15F7-EB4218EFF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565708" cy="4340559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Enroll new family members into DEERS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5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duty – TRICARE </a:t>
            </a:r>
            <a:br>
              <a:rPr lang="en-US" sz="2000" b="0" spc="-5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spc="-5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 days / 120 days OCONUS)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spc="-5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– TRICARE Reserve Select</a:t>
            </a:r>
            <a:endParaRPr lang="en-US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Alternatives</a:t>
            </a:r>
            <a:endParaRPr lang="en-US" sz="250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of benefits with TRICARE </a:t>
            </a:r>
            <a:b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civilian insurance plan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through civilian employment </a:t>
            </a:r>
            <a:endParaRPr lang="en-US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TRICARE dental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coverage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Enrollment not automatic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Separate from TRICARE health coverage</a:t>
            </a:r>
          </a:p>
          <a:p>
            <a:endParaRPr lang="en-US" dirty="0"/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124AD20A-B619-8BD9-F150-367CB04CCB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1880C2-64C7-865F-FAB8-011D3372E440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TRICARE Overview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346749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D4D0C64-C484-6F92-C02F-6031F25FF9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Survivor Benefits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B43FC5D-3875-CDD7-3FA4-BED218EBFBAE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2" cy="45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Casualty Assistance Calls Officer (CACO)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Financial assistance and benefits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Military benefits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Department of Veterans Affairs benefits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Social Security Administration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Ongoing military benefits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Survivor Benefit Plan</a:t>
            </a:r>
            <a:endParaRPr lang="en-US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Dependent Educational Assistance (DEA)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Other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programs</a:t>
            </a:r>
          </a:p>
          <a:p>
            <a:endParaRPr lang="en-US" dirty="0"/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6E110361-319B-E848-44F7-6F13428E1F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613B42-6217-AEE2-D69C-7147B15029C4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Survivor Benefits Overview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34437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7969" y="3119870"/>
            <a:ext cx="7506031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 and Investing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30377239-EBB6-7BEE-DAA5-EE4600E996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DB65AA-50F7-0990-2438-615C9C78F9BB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Marriage Counselee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861775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88D530-3F60-72B1-9CB2-FD0F85956A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Emergency Fund Tips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1A89231-08CA-2309-8E8C-60F46B6B58AB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639803" cy="271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Strive to save and maintain 3-6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months of living expenses</a:t>
            </a:r>
            <a:endParaRPr lang="en-US" dirty="0">
              <a:solidFill>
                <a:srgbClr val="004072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Automate savings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2"/>
                </a:solidFill>
                <a:latin typeface="Arial"/>
                <a:cs typeface="Arial"/>
              </a:rPr>
              <a:t>Keep funds accessible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i="1" u="sng" dirty="0">
                <a:solidFill>
                  <a:srgbClr val="004071"/>
                </a:solidFill>
              </a:rPr>
              <a:t>Use for EMERGENCIES ONLY!</a:t>
            </a:r>
            <a:endParaRPr lang="en-US" i="1" u="sng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1BF5CC9-7A1D-7B0A-8704-DD5447A536B6}"/>
              </a:ext>
            </a:extLst>
          </p:cNvPr>
          <p:cNvSpPr txBox="1">
            <a:spLocks/>
          </p:cNvSpPr>
          <p:nvPr/>
        </p:nvSpPr>
        <p:spPr>
          <a:xfrm>
            <a:off x="1455188" y="3927938"/>
            <a:ext cx="32337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Emergency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07F6754-BD30-D76C-A865-8AE4684FFA97}"/>
              </a:ext>
            </a:extLst>
          </p:cNvPr>
          <p:cNvSpPr txBox="1">
            <a:spLocks/>
          </p:cNvSpPr>
          <p:nvPr/>
        </p:nvSpPr>
        <p:spPr>
          <a:xfrm>
            <a:off x="5107341" y="3935889"/>
            <a:ext cx="32337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/>
              <a:t>Not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500" dirty="0"/>
              <a:t>an emergency</a:t>
            </a:r>
          </a:p>
        </p:txBody>
      </p:sp>
      <p:pic>
        <p:nvPicPr>
          <p:cNvPr id="10" name="Picture 9" descr="Graphic depicting examples of what might be considered an &quot;Emergency&quot; and &quot;Not an emergency&quot;.">
            <a:extLst>
              <a:ext uri="{FF2B5EF4-FFF2-40B4-BE49-F238E27FC236}">
                <a16:creationId xmlns:a16="http://schemas.microsoft.com/office/drawing/2014/main" id="{59B23F15-9EC2-C816-B406-8C91028E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19" y="5049710"/>
            <a:ext cx="6493878" cy="10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6A71CD7-0B44-A2F7-F3E0-7355C4300A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Communication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14F8CFA-3452-F322-9CCA-1FB19456B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592158" cy="4632177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/>
              <a:t>Discuss with your new spouse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Current financial situation – review accounts, debts, and income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Short and long-term financial goals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Spending – establish a spending plan, discuss spending habits, administration of household finances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Saving and Investing 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  <a:tab pos="1793239" algn="l"/>
              </a:tabLst>
            </a:pPr>
            <a:r>
              <a:rPr lang="en-US" dirty="0"/>
              <a:t> Handouts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dirty="0"/>
              <a:t>My Rating As a Money Manager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  <a:tab pos="1793239" algn="l"/>
              </a:tabLst>
            </a:pPr>
            <a:r>
              <a:rPr lang="en-US" dirty="0"/>
              <a:t>Financial Values </a:t>
            </a:r>
          </a:p>
          <a:p>
            <a:pPr marL="12700" indent="0">
              <a:lnSpc>
                <a:spcPct val="100000"/>
              </a:lnSpc>
              <a:spcBef>
                <a:spcPts val="1755"/>
              </a:spcBef>
              <a:buNone/>
              <a:tabLst>
                <a:tab pos="241300" algn="l"/>
                <a:tab pos="1793239" algn="l"/>
              </a:tabLst>
            </a:pPr>
            <a:endParaRPr lang="en-US" dirty="0"/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CD763254-A6C7-F3D8-E177-0BFD0EE004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B3EB3A-EDB1-551C-88BD-9163B7662DB7}"/>
              </a:ext>
            </a:extLst>
          </p:cNvPr>
          <p:cNvSpPr txBox="1"/>
          <p:nvPr/>
        </p:nvSpPr>
        <p:spPr>
          <a:xfrm>
            <a:off x="808602" y="6414560"/>
            <a:ext cx="615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Checklist, My Rating As a Money Manager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Values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Handouts Available</a:t>
            </a:r>
          </a:p>
        </p:txBody>
      </p:sp>
    </p:spTree>
    <p:extLst>
      <p:ext uri="{BB962C8B-B14F-4D97-AF65-F5344CB8AC3E}">
        <p14:creationId xmlns:p14="http://schemas.microsoft.com/office/powerpoint/2010/main" val="35694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3F4CE6C-F0ED-15CC-7C5C-938A89E677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Administrative Tasks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550AB-D6D5-CAE0-427C-50958DC9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5864958" cy="5014742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004071"/>
                </a:solidFill>
                <a:latin typeface="Arial"/>
                <a:cs typeface="Arial"/>
              </a:rPr>
              <a:t>Documents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Marriage certificate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Social Security card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Driver’s license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latin typeface="Arial"/>
                <a:cs typeface="Arial"/>
              </a:rPr>
              <a:t>Passport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Birth certificates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Name change updates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Store documents in a safe place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004072"/>
                </a:solidFill>
                <a:latin typeface="Arial"/>
                <a:cs typeface="Arial"/>
              </a:rPr>
              <a:t>DEERS/RAPIDS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Update marital status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Obtain military IDs for spouse and children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004071"/>
                </a:solidFill>
                <a:latin typeface="Arial"/>
                <a:cs typeface="Arial"/>
              </a:rPr>
              <a:t>Changes to Pay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dirty="0">
                <a:solidFill>
                  <a:srgbClr val="004071"/>
                </a:solidFill>
                <a:latin typeface="Arial"/>
                <a:cs typeface="Arial"/>
              </a:rPr>
              <a:t>Check LES </a:t>
            </a: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after DEERS updates</a:t>
            </a:r>
            <a:endParaRPr lang="en-US" sz="2000" b="0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Image of Certificate of Witness to Marriage.">
            <a:hlinkClick r:id="rId3" action="ppaction://hlinkfile"/>
            <a:extLst>
              <a:ext uri="{FF2B5EF4-FFF2-40B4-BE49-F238E27FC236}">
                <a16:creationId xmlns:a16="http://schemas.microsoft.com/office/drawing/2014/main" id="{71F844EC-A4F0-7ADF-B6A1-465734236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716" y="1517910"/>
            <a:ext cx="1905000" cy="1447800"/>
          </a:xfrm>
          <a:prstGeom prst="rect">
            <a:avLst/>
          </a:prstGeom>
        </p:spPr>
      </p:pic>
      <p:pic>
        <p:nvPicPr>
          <p:cNvPr id="12" name="Picture 11" descr="Sample of spouse ID card.">
            <a:hlinkClick r:id="rId5" action="ppaction://hlinkfile"/>
            <a:extLst>
              <a:ext uri="{FF2B5EF4-FFF2-40B4-BE49-F238E27FC236}">
                <a16:creationId xmlns:a16="http://schemas.microsoft.com/office/drawing/2014/main" id="{463073E3-5B0A-D355-0A37-4D620D1AFA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8" t="1876" r="1681" b="2805"/>
          <a:stretch/>
        </p:blipFill>
        <p:spPr>
          <a:xfrm>
            <a:off x="6358501" y="3248025"/>
            <a:ext cx="2096736" cy="1325563"/>
          </a:xfrm>
          <a:prstGeom prst="rect">
            <a:avLst/>
          </a:prstGeom>
        </p:spPr>
      </p:pic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4B53B334-561A-1786-E988-6ED61CD7EF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2C2743-4F4E-5FDF-6C61-BA85CABDD710}"/>
              </a:ext>
            </a:extLst>
          </p:cNvPr>
          <p:cNvSpPr txBox="1"/>
          <p:nvPr/>
        </p:nvSpPr>
        <p:spPr>
          <a:xfrm>
            <a:off x="808602" y="6414560"/>
            <a:ext cx="615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Counselee 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627593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717ADC-7D92-F5DC-6661-13470049C2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D8525B6-AF5C-41B4-04E2-2F699DF00BDA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528658" cy="473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None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Congratulations on your Marriage!</a:t>
            </a:r>
          </a:p>
          <a:p>
            <a:pPr marL="0" indent="0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None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It’s important to talk about financial goals with your spouse so you can work together to achieve them. </a:t>
            </a:r>
            <a:b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</a:br>
            <a:b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</a:b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Let’s recap what you’ve learned: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Basic Finance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Consumer Protections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Major Purchases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Planning for the Future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Compensation, Benefits, and Entitlements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Saving and Investing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Communication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Administrative Tasks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955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16EE82A-6568-8B25-544F-AC39A14D44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145B68A-159C-EEC9-656B-5D7316DF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342" y="1577641"/>
            <a:ext cx="6204675" cy="3945233"/>
          </a:xfrm>
        </p:spPr>
        <p:txBody>
          <a:bodyPr/>
          <a:lstStyle/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and Family Support Center (FFSC) 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 Societies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OneSource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  <a:endParaRPr lang="en-US" altLang="en-US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MyNavy Financial Literacy icon.">
            <a:extLst>
              <a:ext uri="{FF2B5EF4-FFF2-40B4-BE49-F238E27FC236}">
                <a16:creationId xmlns:a16="http://schemas.microsoft.com/office/drawing/2014/main" id="{08EC8A54-7082-2ADF-E074-F1E318C02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1889" y="4397679"/>
            <a:ext cx="358028" cy="3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en$e icon.">
            <a:extLst>
              <a:ext uri="{FF2B5EF4-FFF2-40B4-BE49-F238E27FC236}">
                <a16:creationId xmlns:a16="http://schemas.microsoft.com/office/drawing/2014/main" id="{37B2A012-6B58-2A99-BC41-03A3CD45A2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175" y="4725718"/>
            <a:ext cx="358028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84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B64BD4B-38FA-2F4B-89F3-8B27284573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12848" y="3360138"/>
            <a:ext cx="5980176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F40F688-D3D0-F947-AF9E-EB448D3D6526}"/>
              </a:ext>
            </a:extLst>
          </p:cNvPr>
          <p:cNvSpPr txBox="1"/>
          <p:nvPr/>
        </p:nvSpPr>
        <p:spPr>
          <a:xfrm>
            <a:off x="1301750" y="6425358"/>
            <a:ext cx="65405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(DoD)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 information does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imply or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DoD</a:t>
            </a:r>
            <a:r>
              <a:rPr kumimoji="0" lang="en-US" sz="900" b="0" i="0" u="none" strike="noStrike" kern="1200" cap="none" spc="11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endorsement.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0F696BE-8B1A-29A7-BF72-39CB403EF032}"/>
              </a:ext>
            </a:extLst>
          </p:cNvPr>
          <p:cNvSpPr txBox="1"/>
          <p:nvPr/>
        </p:nvSpPr>
        <p:spPr>
          <a:xfrm>
            <a:off x="100668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OPNAV-MFRT-2.0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47820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7970" y="3119870"/>
            <a:ext cx="750603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369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58C6CE3-8C99-8F8F-1806-603DC8F9D9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Spending Plan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F62B17F6-C047-74FF-3BC5-1C4CD4F837A1}"/>
              </a:ext>
            </a:extLst>
          </p:cNvPr>
          <p:cNvSpPr txBox="1">
            <a:spLocks/>
          </p:cNvSpPr>
          <p:nvPr/>
        </p:nvSpPr>
        <p:spPr>
          <a:xfrm>
            <a:off x="186683" y="1801817"/>
            <a:ext cx="5690718" cy="43016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1: Understand your current situation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Track inflows and outflows for 30 days</a:t>
            </a:r>
          </a:p>
          <a:p>
            <a:pPr marL="694944" lvl="1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Review past financial statements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2: Know where your money should go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Save and / or invest 10% – 15%*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Transportation less than 15% – 20%*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 housing to BAH or 25% or less*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3: Create a plan</a:t>
            </a:r>
          </a:p>
          <a:p>
            <a:pPr marL="694944" lvl="1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Plan for new or different expenses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Prioritize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your financial goals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Establish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 emergency fund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4: Make adjustments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with life changes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Monitor your plan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46F9148-BEDA-FC90-8470-AFFB19E52994}"/>
              </a:ext>
            </a:extLst>
          </p:cNvPr>
          <p:cNvSpPr txBox="1">
            <a:spLocks/>
          </p:cNvSpPr>
          <p:nvPr/>
        </p:nvSpPr>
        <p:spPr>
          <a:xfrm>
            <a:off x="3032042" y="3906358"/>
            <a:ext cx="1946358" cy="301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Pretax income</a:t>
            </a:r>
          </a:p>
        </p:txBody>
      </p:sp>
      <p:grpSp>
        <p:nvGrpSpPr>
          <p:cNvPr id="8" name="Group 7" descr="4-Step Budgeting Process Graphic.">
            <a:extLst>
              <a:ext uri="{FF2B5EF4-FFF2-40B4-BE49-F238E27FC236}">
                <a16:creationId xmlns:a16="http://schemas.microsoft.com/office/drawing/2014/main" id="{C8D88FCD-7093-4F4F-1E5B-4CF2AEA80A8E}"/>
              </a:ext>
            </a:extLst>
          </p:cNvPr>
          <p:cNvGrpSpPr/>
          <p:nvPr/>
        </p:nvGrpSpPr>
        <p:grpSpPr>
          <a:xfrm>
            <a:off x="4904951" y="2173902"/>
            <a:ext cx="4030459" cy="3914389"/>
            <a:chOff x="4511422" y="2236001"/>
            <a:chExt cx="4409844" cy="428283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9BC2F2-89F8-F6E9-065C-FB03F1216D61}"/>
                </a:ext>
              </a:extLst>
            </p:cNvPr>
            <p:cNvSpPr/>
            <p:nvPr/>
          </p:nvSpPr>
          <p:spPr>
            <a:xfrm>
              <a:off x="5286389" y="2791243"/>
              <a:ext cx="2998078" cy="2998078"/>
            </a:xfrm>
            <a:prstGeom prst="ellipse">
              <a:avLst/>
            </a:prstGeom>
            <a:noFill/>
            <a:ln w="4889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908FA5B-68F0-5FD0-250A-C0B535FF3D31}"/>
                </a:ext>
              </a:extLst>
            </p:cNvPr>
            <p:cNvSpPr/>
            <p:nvPr/>
          </p:nvSpPr>
          <p:spPr>
            <a:xfrm>
              <a:off x="6033900" y="2236001"/>
              <a:ext cx="1503079" cy="1503078"/>
            </a:xfrm>
            <a:prstGeom prst="ellipse">
              <a:avLst/>
            </a:prstGeom>
            <a:solidFill>
              <a:srgbClr val="ECB34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21F0D0-E90C-2761-FB34-157F005525FD}"/>
                </a:ext>
              </a:extLst>
            </p:cNvPr>
            <p:cNvSpPr/>
            <p:nvPr/>
          </p:nvSpPr>
          <p:spPr>
            <a:xfrm>
              <a:off x="7418187" y="3420774"/>
              <a:ext cx="1503079" cy="1503078"/>
            </a:xfrm>
            <a:prstGeom prst="ellipse">
              <a:avLst/>
            </a:prstGeom>
            <a:solidFill>
              <a:srgbClr val="D6B05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F2DCE2-0744-9A4F-E3D2-05F1AA189D02}"/>
                </a:ext>
              </a:extLst>
            </p:cNvPr>
            <p:cNvSpPr/>
            <p:nvPr/>
          </p:nvSpPr>
          <p:spPr>
            <a:xfrm>
              <a:off x="6023361" y="5015758"/>
              <a:ext cx="1503080" cy="1503078"/>
            </a:xfrm>
            <a:prstGeom prst="ellipse">
              <a:avLst/>
            </a:prstGeom>
            <a:solidFill>
              <a:srgbClr val="C09B4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A61510-D953-E0FD-9BFE-61CF7719322C}"/>
                </a:ext>
              </a:extLst>
            </p:cNvPr>
            <p:cNvSpPr/>
            <p:nvPr/>
          </p:nvSpPr>
          <p:spPr>
            <a:xfrm>
              <a:off x="4511422" y="3466968"/>
              <a:ext cx="1503077" cy="1503078"/>
            </a:xfrm>
            <a:prstGeom prst="ellipse">
              <a:avLst/>
            </a:prstGeom>
            <a:solidFill>
              <a:srgbClr val="A88140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B51E87-1A62-2EAF-1CEE-5AB0B028E7C6}"/>
                </a:ext>
              </a:extLst>
            </p:cNvPr>
            <p:cNvSpPr txBox="1"/>
            <p:nvPr/>
          </p:nvSpPr>
          <p:spPr>
            <a:xfrm>
              <a:off x="5808551" y="3900330"/>
              <a:ext cx="1834961" cy="90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4-STEP BUDGETING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56974E-D54C-6CB1-866D-3934D15E6D2A}"/>
                </a:ext>
              </a:extLst>
            </p:cNvPr>
            <p:cNvSpPr txBox="1"/>
            <p:nvPr/>
          </p:nvSpPr>
          <p:spPr>
            <a:xfrm>
              <a:off x="6059538" y="2408829"/>
              <a:ext cx="1447800" cy="11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your current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situation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B9DEB4-26EC-1D77-E525-3869E91A5EF3}"/>
                </a:ext>
              </a:extLst>
            </p:cNvPr>
            <p:cNvSpPr txBox="1"/>
            <p:nvPr/>
          </p:nvSpPr>
          <p:spPr>
            <a:xfrm>
              <a:off x="7460384" y="3609159"/>
              <a:ext cx="1447800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Know where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your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should go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77A026-84CA-7802-BE4E-F875896A772E}"/>
                </a:ext>
              </a:extLst>
            </p:cNvPr>
            <p:cNvSpPr txBox="1"/>
            <p:nvPr/>
          </p:nvSpPr>
          <p:spPr>
            <a:xfrm>
              <a:off x="6050997" y="5323907"/>
              <a:ext cx="144780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Create a plan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660CF1-8F88-E2A6-9240-5AAD0A9241AC}"/>
                </a:ext>
              </a:extLst>
            </p:cNvPr>
            <p:cNvSpPr txBox="1"/>
            <p:nvPr/>
          </p:nvSpPr>
          <p:spPr>
            <a:xfrm>
              <a:off x="4539059" y="3753949"/>
              <a:ext cx="1447800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4: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adjustments</a:t>
              </a:r>
            </a:p>
          </p:txBody>
        </p:sp>
      </p:grp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BAD93D04-4FA4-1669-95B0-5704354239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433B31-E47D-BFC2-8ADC-8949829D459F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Plan Worksheet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Handout and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328569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00D9530-F83B-B827-8807-DB5B0C4A46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Banking and Bills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93B6142-3CE1-3DF7-F3BD-EB7E0331D23C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597945" cy="4421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Banking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b="0" spc="-5" dirty="0">
                <a:solidFill>
                  <a:srgbClr val="004071"/>
                </a:solidFill>
                <a:latin typeface="Arial"/>
                <a:cs typeface="Arial"/>
              </a:rPr>
              <a:t>Review arrangements for accounts</a:t>
            </a:r>
          </a:p>
          <a:p>
            <a:pPr marL="1270000"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Separate</a:t>
            </a:r>
          </a:p>
          <a:p>
            <a:pPr marL="1270000"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Joint</a:t>
            </a:r>
          </a:p>
          <a:p>
            <a:pPr marL="1270000"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Combination of separate and joint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b="0" spc="-5" dirty="0">
                <a:solidFill>
                  <a:srgbClr val="004071"/>
                </a:solidFill>
                <a:latin typeface="Arial"/>
                <a:cs typeface="Arial"/>
              </a:rPr>
              <a:t>Consider one joint account for paying bills if maintaining separate accounts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Paying bills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b="0" spc="-5" dirty="0">
                <a:solidFill>
                  <a:srgbClr val="004071"/>
                </a:solidFill>
                <a:latin typeface="Arial"/>
                <a:cs typeface="Arial"/>
              </a:rPr>
              <a:t>Establish system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b="0" spc="-5" dirty="0">
                <a:solidFill>
                  <a:srgbClr val="004071"/>
                </a:solidFill>
                <a:latin typeface="Arial"/>
                <a:cs typeface="Arial"/>
              </a:rPr>
              <a:t>Consider auto payments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b="0" spc="-5" dirty="0">
                <a:solidFill>
                  <a:srgbClr val="004071"/>
                </a:solidFill>
                <a:latin typeface="Arial"/>
                <a:cs typeface="Arial"/>
              </a:rPr>
              <a:t>Late payments will impact credit score</a:t>
            </a:r>
          </a:p>
        </p:txBody>
      </p:sp>
    </p:spTree>
    <p:extLst>
      <p:ext uri="{BB962C8B-B14F-4D97-AF65-F5344CB8AC3E}">
        <p14:creationId xmlns:p14="http://schemas.microsoft.com/office/powerpoint/2010/main" val="18190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ED43C08-5741-F9CE-52BB-F2FEDEF44A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Protect Your Credit Reputation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20973E0C-73E4-A94B-1319-BB5262151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277" y="1577641"/>
            <a:ext cx="5736476" cy="5267466"/>
          </a:xfrm>
        </p:spPr>
        <p:txBody>
          <a:bodyPr>
            <a:normAutofit/>
          </a:bodyPr>
          <a:lstStyle/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Create healthy habits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Create a spending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Pay bills on time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Pay off credit cards monthly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Only apply if you need credit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Safeguard information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Reconcile statements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Review credit report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/>
              <a:t>Check your three </a:t>
            </a:r>
            <a:br>
              <a:rPr lang="en-US" dirty="0"/>
            </a:br>
            <a:r>
              <a:rPr lang="en-US" dirty="0"/>
              <a:t>major credit reports at </a:t>
            </a:r>
            <a:br>
              <a:rPr lang="en-US" dirty="0"/>
            </a:b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0" dirty="0" err="1">
                <a:solidFill>
                  <a:srgbClr val="004071"/>
                </a:solidFill>
                <a:latin typeface="Arial"/>
                <a:cs typeface="Arial"/>
              </a:rPr>
              <a:t>www.annualcreditreport.com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  <a:endParaRPr lang="en-US" i="1" dirty="0"/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/>
              <a:t>Take advantage of free credit monitoring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Credit score factors</a:t>
            </a:r>
          </a:p>
        </p:txBody>
      </p:sp>
      <p:grpSp>
        <p:nvGrpSpPr>
          <p:cNvPr id="20" name="Group 19" descr="Protect your credit reputation pie chart.">
            <a:extLst>
              <a:ext uri="{FF2B5EF4-FFF2-40B4-BE49-F238E27FC236}">
                <a16:creationId xmlns:a16="http://schemas.microsoft.com/office/drawing/2014/main" id="{2CF47FA0-CB8E-A567-9353-4C149127ED54}"/>
              </a:ext>
            </a:extLst>
          </p:cNvPr>
          <p:cNvGrpSpPr/>
          <p:nvPr/>
        </p:nvGrpSpPr>
        <p:grpSpPr>
          <a:xfrm>
            <a:off x="5081341" y="1613091"/>
            <a:ext cx="4002082" cy="3631818"/>
            <a:chOff x="5105970" y="2192742"/>
            <a:chExt cx="3588638" cy="3573183"/>
          </a:xfrm>
        </p:grpSpPr>
        <p:pic>
          <p:nvPicPr>
            <p:cNvPr id="21" name="Picture 20">
              <a:hlinkClick r:id="rId3" action="ppaction://hlinkfile"/>
              <a:extLst>
                <a:ext uri="{FF2B5EF4-FFF2-40B4-BE49-F238E27FC236}">
                  <a16:creationId xmlns:a16="http://schemas.microsoft.com/office/drawing/2014/main" id="{AC71E58E-7DA9-FA37-AEA2-639582B04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575" y="2192742"/>
              <a:ext cx="3405033" cy="3573183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4FB57C-B328-21E9-A58F-01B362F857B3}"/>
                </a:ext>
              </a:extLst>
            </p:cNvPr>
            <p:cNvSpPr/>
            <p:nvPr/>
          </p:nvSpPr>
          <p:spPr>
            <a:xfrm>
              <a:off x="7201889" y="3284562"/>
              <a:ext cx="1244477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DFEB02-F6F6-0884-16BF-3B7E885F3179}"/>
                </a:ext>
              </a:extLst>
            </p:cNvPr>
            <p:cNvSpPr/>
            <p:nvPr/>
          </p:nvSpPr>
          <p:spPr>
            <a:xfrm>
              <a:off x="6219442" y="4166179"/>
              <a:ext cx="124447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Amounts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Owed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F8D25D-390F-F590-31B6-3C975A853D6E}"/>
                </a:ext>
              </a:extLst>
            </p:cNvPr>
            <p:cNvSpPr/>
            <p:nvPr/>
          </p:nvSpPr>
          <p:spPr>
            <a:xfrm>
              <a:off x="5105970" y="3381686"/>
              <a:ext cx="16046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Length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 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E74CC6-29B0-7C1A-0649-24F1945635EE}"/>
                </a:ext>
              </a:extLst>
            </p:cNvPr>
            <p:cNvSpPr/>
            <p:nvPr/>
          </p:nvSpPr>
          <p:spPr>
            <a:xfrm>
              <a:off x="6600300" y="2434771"/>
              <a:ext cx="799086" cy="100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Types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F65104-7B94-9FF0-EBD7-A8E98B877D6B}"/>
                </a:ext>
              </a:extLst>
            </p:cNvPr>
            <p:cNvSpPr/>
            <p:nvPr/>
          </p:nvSpPr>
          <p:spPr>
            <a:xfrm>
              <a:off x="5951658" y="2704915"/>
              <a:ext cx="799086" cy="79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</a:t>
              </a:r>
              <a:r>
                <a:rPr kumimoji="0" lang="en-US" sz="105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 descr="Paper with hand icon indicating additional resource.">
            <a:extLst>
              <a:ext uri="{FF2B5EF4-FFF2-40B4-BE49-F238E27FC236}">
                <a16:creationId xmlns:a16="http://schemas.microsoft.com/office/drawing/2014/main" id="{FC7E86BD-8793-68F7-44D3-4BDE828F73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9C69A2-609B-449C-8839-FB7A2DBEBC31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Credit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and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Marriage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Counselee Checklist Available  </a:t>
            </a:r>
          </a:p>
        </p:txBody>
      </p:sp>
    </p:spTree>
    <p:extLst>
      <p:ext uri="{BB962C8B-B14F-4D97-AF65-F5344CB8AC3E}">
        <p14:creationId xmlns:p14="http://schemas.microsoft.com/office/powerpoint/2010/main" val="217939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ED25054-F4AF-57D2-0F85-42538D81FB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Taxes and Marriage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CB5DA7B-D006-8F48-D801-3510B829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668358" cy="5046148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Tax fundamentals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Three types of income taxes: </a:t>
            </a:r>
            <a:r>
              <a:rPr lang="en-US" b="1" spc="-5" dirty="0">
                <a:solidFill>
                  <a:srgbClr val="004071"/>
                </a:solidFill>
                <a:latin typeface="Arial"/>
                <a:cs typeface="Arial"/>
              </a:rPr>
              <a:t>federal, state and FICA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BAH and BAS not taxed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Review your new tax situation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spc="-10" dirty="0">
                <a:solidFill>
                  <a:srgbClr val="004071"/>
                </a:solidFill>
                <a:latin typeface="Arial"/>
                <a:cs typeface="Arial"/>
              </a:rPr>
              <a:t>Update withholding on </a:t>
            </a:r>
            <a:r>
              <a:rPr lang="en-US" b="0" spc="-10" dirty="0" err="1">
                <a:solidFill>
                  <a:srgbClr val="004071"/>
                </a:solidFill>
                <a:latin typeface="Arial"/>
                <a:cs typeface="Arial"/>
              </a:rPr>
              <a:t>myPay</a:t>
            </a:r>
            <a:endParaRPr lang="en-US" b="0" spc="-1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spc="-10" dirty="0">
                <a:solidFill>
                  <a:srgbClr val="004071"/>
                </a:solidFill>
                <a:latin typeface="Arial"/>
                <a:cs typeface="Arial"/>
              </a:rPr>
              <a:t>Use IRS Withholding Estimator at </a:t>
            </a:r>
            <a:r>
              <a:rPr lang="en-US" b="0" i="1" spc="-10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b="0" i="1" spc="-10" dirty="0" err="1">
                <a:solidFill>
                  <a:srgbClr val="004071"/>
                </a:solidFill>
                <a:latin typeface="Arial"/>
                <a:cs typeface="Arial"/>
              </a:rPr>
              <a:t>www.irs.gov</a:t>
            </a:r>
            <a:r>
              <a:rPr lang="en-US" b="0" i="1" spc="-10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Ensure accuracy of filing status</a:t>
            </a:r>
            <a:endParaRPr lang="en-US" i="1" spc="-1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Residency issues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dirty="0">
                <a:solidFill>
                  <a:srgbClr val="004071"/>
                </a:solidFill>
                <a:latin typeface="Arial"/>
                <a:cs typeface="Arial"/>
              </a:rPr>
              <a:t>Military Spouse Residency Relief Act (MSRRA)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dirty="0">
                <a:solidFill>
                  <a:srgbClr val="004071"/>
                </a:solidFill>
                <a:latin typeface="Arial"/>
                <a:cs typeface="Arial"/>
              </a:rPr>
              <a:t>Veterans Benefits and Transition Act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 Military OneSource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Free tax software, filing, and professional assistance</a:t>
            </a:r>
          </a:p>
        </p:txBody>
      </p:sp>
    </p:spTree>
    <p:extLst>
      <p:ext uri="{BB962C8B-B14F-4D97-AF65-F5344CB8AC3E}">
        <p14:creationId xmlns:p14="http://schemas.microsoft.com/office/powerpoint/2010/main" val="265396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5920" y="3119870"/>
            <a:ext cx="749808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484D13E4-5855-FA08-8CD3-990F5F42D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B1AF3-2ABE-0A4D-1C6C-580B49413C27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Marriage Counselee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93846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EB49FE2-5B58-609E-3FAF-D2BE3A0643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Consumer Protections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87165544-EED2-E34A-62E3-4756C6654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409822" cy="3924598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Know your rights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5" dirty="0">
                <a:solidFill>
                  <a:srgbClr val="004072"/>
                </a:solidFill>
                <a:latin typeface="Arial"/>
                <a:cs typeface="Arial"/>
              </a:rPr>
              <a:t>Military Lending Act (MLA)</a:t>
            </a:r>
            <a:endParaRPr lang="en-US" sz="2000" b="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</a:t>
            </a: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nstallation legal office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Identity theft protections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Know the signs of identity theft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 how to defend yourself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0" dirty="0" err="1">
                <a:solidFill>
                  <a:srgbClr val="004071"/>
                </a:solidFill>
                <a:latin typeface="Arial"/>
                <a:cs typeface="Arial"/>
              </a:rPr>
              <a:t>www.identitytheft.gov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/ </a:t>
            </a: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or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5" dirty="0" err="1">
                <a:solidFill>
                  <a:srgbClr val="004071"/>
                </a:solidFill>
                <a:latin typeface="Arial"/>
                <a:cs typeface="Arial"/>
              </a:rPr>
              <a:t>consumer.gov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  <a:endParaRPr lang="en-US" sz="18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F35F3DAC-7D08-2EEF-A941-9950444504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050D16-75AD-C4B8-5F3F-C52E82039156}"/>
              </a:ext>
            </a:extLst>
          </p:cNvPr>
          <p:cNvSpPr txBox="1"/>
          <p:nvPr/>
        </p:nvSpPr>
        <p:spPr>
          <a:xfrm>
            <a:off x="808602" y="6414560"/>
            <a:ext cx="59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Consumer Protection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757468912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BD266FFA-D4A9-2B4C-A4E0-AA380813DFE0}"/>
    </a:ext>
  </a:extLst>
</a:theme>
</file>

<file path=ppt/theme/theme2.xml><?xml version="1.0" encoding="utf-8"?>
<a:theme xmlns:a="http://schemas.openxmlformats.org/drawingml/2006/main" name="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3.xml><?xml version="1.0" encoding="utf-8"?>
<a:theme xmlns:a="http://schemas.openxmlformats.org/drawingml/2006/main" name="4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4.xml><?xml version="1.0" encoding="utf-8"?>
<a:theme xmlns:a="http://schemas.openxmlformats.org/drawingml/2006/main" name="1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5.xml><?xml version="1.0" encoding="utf-8"?>
<a:theme xmlns:a="http://schemas.openxmlformats.org/drawingml/2006/main" name="2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8.xml><?xml version="1.0" encoding="utf-8"?>
<a:theme xmlns:a="http://schemas.openxmlformats.org/drawingml/2006/main" name="7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55814</TotalTime>
  <Words>1350</Words>
  <Application>Microsoft Office PowerPoint</Application>
  <PresentationFormat>Letter Paper (8.5x11 in)</PresentationFormat>
  <Paragraphs>319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Title Slides with art</vt:lpstr>
      <vt:lpstr>4_Title Slides with art</vt:lpstr>
      <vt:lpstr>1_Title Slides with art</vt:lpstr>
      <vt:lpstr>2_Title Slides with art</vt:lpstr>
      <vt:lpstr>1_Custom Design</vt:lpstr>
      <vt:lpstr>3_Title Slides with art</vt:lpstr>
      <vt:lpstr>7_Title Slides with art</vt:lpstr>
      <vt:lpstr>Marriage</vt:lpstr>
      <vt:lpstr>Agenda</vt:lpstr>
      <vt:lpstr>Basic Finance</vt:lpstr>
      <vt:lpstr>Spending Plan</vt:lpstr>
      <vt:lpstr>Banking and Bills</vt:lpstr>
      <vt:lpstr>Protect Your Credit Reputation</vt:lpstr>
      <vt:lpstr>Taxes and Marriage</vt:lpstr>
      <vt:lpstr>Consumer Protections</vt:lpstr>
      <vt:lpstr>Military Consumer Protections</vt:lpstr>
      <vt:lpstr>Misleading Consumer Practices</vt:lpstr>
      <vt:lpstr>Major Purchases</vt:lpstr>
      <vt:lpstr>Housing and Vehicles</vt:lpstr>
      <vt:lpstr>Education Opportunities </vt:lpstr>
      <vt:lpstr>Planning for the Future</vt:lpstr>
      <vt:lpstr>Retirement</vt:lpstr>
      <vt:lpstr>Evaluate LIFE Insurance Needs</vt:lpstr>
      <vt:lpstr>Life Insurance Overview</vt:lpstr>
      <vt:lpstr>Property and Auto Insurance</vt:lpstr>
      <vt:lpstr>Estate Planning</vt:lpstr>
      <vt:lpstr>Compensation, Benefits,  and Entitlements</vt:lpstr>
      <vt:lpstr>Health and Dental Insurance</vt:lpstr>
      <vt:lpstr>Survivor Benefits</vt:lpstr>
      <vt:lpstr>Saving and Investing</vt:lpstr>
      <vt:lpstr>Emergency Fund Tips</vt:lpstr>
      <vt:lpstr>Communication</vt:lpstr>
      <vt:lpstr>Administrative Tasks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Readiness: Pre-Deployment</dc:title>
  <dc:creator>Freelance</dc:creator>
  <cp:lastModifiedBy>Casey-Macias, Catherine</cp:lastModifiedBy>
  <cp:revision>541</cp:revision>
  <cp:lastPrinted>2019-11-15T04:37:38Z</cp:lastPrinted>
  <dcterms:created xsi:type="dcterms:W3CDTF">2020-01-09T21:14:48Z</dcterms:created>
  <dcterms:modified xsi:type="dcterms:W3CDTF">2023-04-11T00:42:34Z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7832847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2022-10-17T17:59:32Z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b4fd8f51-bded-488e-9879-65e18607cae8</vt:lpwstr>
  </property>
  <property fmtid="{D5CDD505-2E9C-101B-9397-08002B2CF9AE}" pid="11" name="MSIP_Label_21b8b91c-28ee-4d1f-b2ad-f390f537babc_ContentBits">
    <vt:lpwstr>0</vt:lpwstr>
  </property>
</Properties>
</file>